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7" r:id="rId5"/>
    <p:sldId id="278" r:id="rId6"/>
    <p:sldId id="279"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15-9-2016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93852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15-9-2016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99283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15-9-2016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61089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15-9-2016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82398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15-9-2016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42504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15-9-2016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32384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69DBACD-B86E-4029-95C4-6BB6B38E3D3F}" type="datetimeFigureOut">
              <a:rPr lang="nl-NL" smtClean="0"/>
              <a:t>15-9-2016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618068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69DBACD-B86E-4029-95C4-6BB6B38E3D3F}" type="datetimeFigureOut">
              <a:rPr lang="nl-NL" smtClean="0"/>
              <a:t>15-9-2016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62167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69DBACD-B86E-4029-95C4-6BB6B38E3D3F}" type="datetimeFigureOut">
              <a:rPr lang="nl-NL" smtClean="0"/>
              <a:t>15-9-2016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132701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15-9-2016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16751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15-9-2016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76241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DBACD-B86E-4029-95C4-6BB6B38E3D3F}" type="datetimeFigureOut">
              <a:rPr lang="nl-NL" smtClean="0"/>
              <a:t>15-9-2016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570A2-0B8D-4930-BD4A-A39D45F24FC4}" type="slidenum">
              <a:rPr lang="nl-NL" smtClean="0"/>
              <a:t>‹nr.›</a:t>
            </a:fld>
            <a:endParaRPr lang="nl-NL"/>
          </a:p>
        </p:txBody>
      </p:sp>
    </p:spTree>
    <p:extLst>
      <p:ext uri="{BB962C8B-B14F-4D97-AF65-F5344CB8AC3E}">
        <p14:creationId xmlns:p14="http://schemas.microsoft.com/office/powerpoint/2010/main" val="29157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75544" y="2830166"/>
            <a:ext cx="3267075" cy="3771900"/>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938" y="4146476"/>
            <a:ext cx="2921000" cy="2921000"/>
          </a:xfrm>
          <a:prstGeom prst="rect">
            <a:avLst/>
          </a:prstGeom>
        </p:spPr>
      </p:pic>
      <p:pic>
        <p:nvPicPr>
          <p:cNvPr id="16" name="Afbeelding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43023">
            <a:off x="492788" y="724631"/>
            <a:ext cx="3905250" cy="1771650"/>
          </a:xfrm>
          <a:prstGeom prst="rect">
            <a:avLst/>
          </a:prstGeom>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8" name="Tekstvak 7"/>
          <p:cNvSpPr txBox="1"/>
          <p:nvPr/>
        </p:nvSpPr>
        <p:spPr>
          <a:xfrm>
            <a:off x="301256" y="22558"/>
            <a:ext cx="1222744" cy="307777"/>
          </a:xfrm>
          <a:prstGeom prst="rect">
            <a:avLst/>
          </a:prstGeom>
          <a:noFill/>
        </p:spPr>
        <p:txBody>
          <a:bodyPr wrap="square" rtlCol="0">
            <a:spAutoFit/>
          </a:bodyPr>
          <a:lstStyle/>
          <a:p>
            <a:r>
              <a:rPr lang="nl-NL" sz="1400" dirty="0"/>
              <a:t>Rob Goossens</a:t>
            </a:r>
          </a:p>
        </p:txBody>
      </p:sp>
      <p:sp>
        <p:nvSpPr>
          <p:cNvPr id="13" name="Ondertitel 12"/>
          <p:cNvSpPr>
            <a:spLocks noGrp="1"/>
          </p:cNvSpPr>
          <p:nvPr>
            <p:ph type="subTitle" idx="1"/>
          </p:nvPr>
        </p:nvSpPr>
        <p:spPr>
          <a:xfrm>
            <a:off x="1524000" y="1255899"/>
            <a:ext cx="9144000" cy="2043850"/>
          </a:xfrm>
        </p:spPr>
        <p:txBody>
          <a:bodyPr>
            <a:normAutofit fontScale="77500" lnSpcReduction="20000"/>
          </a:bodyPr>
          <a:lstStyle/>
          <a:p>
            <a:r>
              <a:rPr lang="nl-NL" sz="8800" b="1" dirty="0"/>
              <a:t>Onderhouden met  Werktuigen en machines</a:t>
            </a:r>
          </a:p>
        </p:txBody>
      </p:sp>
      <p:pic>
        <p:nvPicPr>
          <p:cNvPr id="2" name="Afbeelding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2529" y="4405472"/>
            <a:ext cx="3028188" cy="1761744"/>
          </a:xfrm>
          <a:prstGeom prst="rect">
            <a:avLst/>
          </a:prstGeom>
        </p:spPr>
      </p:pic>
      <p:pic>
        <p:nvPicPr>
          <p:cNvPr id="3" name="Afbeelding 2"/>
          <p:cNvPicPr>
            <a:picLocks noChangeAspect="1"/>
          </p:cNvPicPr>
          <p:nvPr/>
        </p:nvPicPr>
        <p:blipFill rotWithShape="1">
          <a:blip r:embed="rId8">
            <a:extLst>
              <a:ext uri="{28A0092B-C50C-407E-A947-70E740481C1C}">
                <a14:useLocalDpi xmlns:a14="http://schemas.microsoft.com/office/drawing/2010/main" val="0"/>
              </a:ext>
            </a:extLst>
          </a:blip>
          <a:srcRect t="22899" b="20844"/>
          <a:stretch/>
        </p:blipFill>
        <p:spPr>
          <a:xfrm flipH="1">
            <a:off x="8724902" y="4922874"/>
            <a:ext cx="3024000" cy="1701210"/>
          </a:xfrm>
          <a:prstGeom prst="rect">
            <a:avLst/>
          </a:prstGeom>
        </p:spPr>
      </p:pic>
    </p:spTree>
    <p:extLst>
      <p:ext uri="{BB962C8B-B14F-4D97-AF65-F5344CB8AC3E}">
        <p14:creationId xmlns:p14="http://schemas.microsoft.com/office/powerpoint/2010/main" val="190041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250" y="208053"/>
            <a:ext cx="2028825" cy="3667125"/>
          </a:xfrm>
          <a:prstGeom prst="rect">
            <a:avLst/>
          </a:prstGeom>
        </p:spPr>
      </p:pic>
      <p:sp>
        <p:nvSpPr>
          <p:cNvPr id="2" name="Tekstvak 1"/>
          <p:cNvSpPr txBox="1"/>
          <p:nvPr/>
        </p:nvSpPr>
        <p:spPr>
          <a:xfrm>
            <a:off x="627321" y="2758849"/>
            <a:ext cx="11100391" cy="3816429"/>
          </a:xfrm>
          <a:prstGeom prst="rect">
            <a:avLst/>
          </a:prstGeom>
          <a:noFill/>
        </p:spPr>
        <p:txBody>
          <a:bodyPr wrap="square" rtlCol="0" anchor="ctr">
            <a:spAutoFit/>
          </a:bodyPr>
          <a:lstStyle/>
          <a:p>
            <a:endParaRPr lang="nl-NL" dirty="0"/>
          </a:p>
          <a:p>
            <a:endParaRPr lang="nl-NL" sz="3200" b="1" dirty="0"/>
          </a:p>
          <a:p>
            <a:endParaRPr lang="nl-NL" sz="3200" b="1" dirty="0"/>
          </a:p>
          <a:p>
            <a:r>
              <a:rPr lang="nl-NL" sz="3200" b="1" dirty="0"/>
              <a:t>Oriëntatie:</a:t>
            </a:r>
            <a:r>
              <a:rPr lang="nl-NL" sz="3200" dirty="0"/>
              <a:t> voorkennis activeren: </a:t>
            </a:r>
            <a:r>
              <a:rPr lang="nl-NL" sz="2000" dirty="0"/>
              <a:t>tweeslag, vierslag, benzine, diesel, elektrisch, accu </a:t>
            </a:r>
          </a:p>
          <a:p>
            <a:r>
              <a:rPr lang="nl-NL" sz="3200" b="1" dirty="0"/>
              <a:t>Aan de slag: </a:t>
            </a:r>
            <a:r>
              <a:rPr lang="nl-NL" sz="3200" dirty="0"/>
              <a:t>Wat voor motor zie ik? </a:t>
            </a:r>
            <a:r>
              <a:rPr lang="nl-NL" sz="2000" dirty="0"/>
              <a:t>Benoem zoveel mogelijk onderdelen</a:t>
            </a:r>
          </a:p>
          <a:p>
            <a:r>
              <a:rPr lang="nl-NL" sz="3200" b="1" dirty="0"/>
              <a:t>Evaluatie:</a:t>
            </a:r>
            <a:r>
              <a:rPr lang="nl-NL" sz="3200" dirty="0"/>
              <a:t> In 3 groepen bespreken wat gevonden is.</a:t>
            </a:r>
          </a:p>
          <a:p>
            <a:r>
              <a:rPr lang="nl-NL" sz="3200" b="1" dirty="0"/>
              <a:t>Transfer:</a:t>
            </a:r>
            <a:r>
              <a:rPr lang="nl-NL" sz="3200" dirty="0"/>
              <a:t> koppeling met lesstof gebruiksklaar maken/dagelijks onderhoud</a:t>
            </a:r>
          </a:p>
        </p:txBody>
      </p:sp>
      <p:sp>
        <p:nvSpPr>
          <p:cNvPr id="3" name="Ondertitel 2"/>
          <p:cNvSpPr>
            <a:spLocks noGrp="1"/>
          </p:cNvSpPr>
          <p:nvPr>
            <p:ph type="subTitle" idx="1"/>
          </p:nvPr>
        </p:nvSpPr>
        <p:spPr>
          <a:xfrm>
            <a:off x="3609754" y="1507422"/>
            <a:ext cx="4972493" cy="1607917"/>
          </a:xfrm>
        </p:spPr>
        <p:txBody>
          <a:bodyPr>
            <a:normAutofit/>
          </a:bodyPr>
          <a:lstStyle/>
          <a:p>
            <a:r>
              <a:rPr lang="nl-NL" sz="4800" dirty="0"/>
              <a:t>Programma</a:t>
            </a:r>
          </a:p>
          <a:p>
            <a:r>
              <a:rPr lang="nl-NL" sz="1600" dirty="0"/>
              <a:t>19-september-2016 </a:t>
            </a:r>
          </a:p>
          <a:p>
            <a:r>
              <a:rPr lang="nl-NL" sz="1600" dirty="0"/>
              <a:t>08.30u- 09.30u </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8" name="Tekstvak 7"/>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1395" y="1141503"/>
            <a:ext cx="1571625" cy="2733675"/>
          </a:xfrm>
          <a:prstGeom prst="rect">
            <a:avLst/>
          </a:prstGeom>
        </p:spPr>
      </p:pic>
    </p:spTree>
    <p:extLst>
      <p:ext uri="{BB962C8B-B14F-4D97-AF65-F5344CB8AC3E}">
        <p14:creationId xmlns:p14="http://schemas.microsoft.com/office/powerpoint/2010/main" val="50676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361314" y="1507424"/>
            <a:ext cx="7469372" cy="821106"/>
          </a:xfrm>
        </p:spPr>
        <p:txBody>
          <a:bodyPr>
            <a:normAutofit fontScale="92500" lnSpcReduction="20000"/>
          </a:bodyPr>
          <a:lstStyle/>
          <a:p>
            <a:r>
              <a:rPr lang="nl-NL" sz="6600" b="1" dirty="0"/>
              <a:t>Doel(en) van deze les</a:t>
            </a:r>
          </a:p>
          <a:p>
            <a:endParaRPr lang="nl-NL" sz="4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2" name="Tekstvak 1"/>
          <p:cNvSpPr txBox="1"/>
          <p:nvPr/>
        </p:nvSpPr>
        <p:spPr>
          <a:xfrm>
            <a:off x="1020726" y="2775098"/>
            <a:ext cx="10664455" cy="2923877"/>
          </a:xfrm>
          <a:prstGeom prst="rect">
            <a:avLst/>
          </a:prstGeom>
          <a:noFill/>
        </p:spPr>
        <p:txBody>
          <a:bodyPr wrap="square" rtlCol="0">
            <a:spAutoFit/>
          </a:bodyPr>
          <a:lstStyle/>
          <a:p>
            <a:r>
              <a:rPr lang="nl-NL" sz="4800" dirty="0"/>
              <a:t>Aan het einde van deze les kun je de verschillende motortypen aan de hand van de uiterlijke kenmerken benoemen.</a:t>
            </a:r>
          </a:p>
          <a:p>
            <a:endParaRPr lang="nl-NL" sz="2000" dirty="0"/>
          </a:p>
          <a:p>
            <a:r>
              <a:rPr lang="nl-NL" sz="2000" dirty="0"/>
              <a:t>Voorkennis activeren: tweeslagmotor, vierslagmotor, benzine, mengsmering, diesel, elektrisch, accu</a:t>
            </a:r>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197673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82772" y="1507423"/>
            <a:ext cx="11717079" cy="5106027"/>
          </a:xfrm>
        </p:spPr>
        <p:txBody>
          <a:bodyPr>
            <a:normAutofit/>
          </a:bodyPr>
          <a:lstStyle/>
          <a:p>
            <a:r>
              <a:rPr lang="nl-NL" sz="4800" dirty="0"/>
              <a:t>Aan de slag:</a:t>
            </a:r>
          </a:p>
          <a:p>
            <a:pPr marL="457200" indent="-457200" algn="l">
              <a:buFontTx/>
              <a:buChar char="-"/>
            </a:pPr>
            <a:r>
              <a:rPr lang="nl-NL" sz="2800" dirty="0"/>
              <a:t>Vorm groepen van 2 personen (al bepaald) en ga bij één van de 6 machines staan (1 minuut)</a:t>
            </a:r>
          </a:p>
          <a:p>
            <a:pPr marL="457200" indent="-457200" algn="l">
              <a:buFontTx/>
              <a:buChar char="-"/>
            </a:pPr>
            <a:r>
              <a:rPr lang="nl-NL" sz="2800" dirty="0"/>
              <a:t>Bepaal aan de hand van de gegevens uit de eerste les en het opdracht formulier wat voor motor er op de machine zit. Vul allebei het formulier in. (maximaal 5 minuten per machine, dus 30 minuten) </a:t>
            </a:r>
          </a:p>
          <a:p>
            <a:pPr marL="457200" indent="-457200" algn="l">
              <a:buFontTx/>
              <a:buChar char="-"/>
            </a:pPr>
            <a:r>
              <a:rPr lang="nl-NL" sz="2800" dirty="0"/>
              <a:t>Zorg ervoor dat je de uitgevoerde opdracht duidelijk op papier zet en noteer het machinenummer duidelijk. Maak ook een foto (telefoon) van de machine met het bijbehorende nummer duidelijk in beeld.</a:t>
            </a:r>
          </a:p>
          <a:p>
            <a:pPr algn="l"/>
            <a:r>
              <a:rPr lang="nl-NL" sz="2800" dirty="0"/>
              <a:t> Evaluatie →</a:t>
            </a:r>
          </a:p>
          <a:p>
            <a:pPr algn="l"/>
            <a:endParaRPr lang="nl-NL" sz="2800" dirty="0"/>
          </a:p>
          <a:p>
            <a:pPr algn="l"/>
            <a:endParaRPr lang="nl-NL" sz="2800" dirty="0"/>
          </a:p>
          <a:p>
            <a:pPr marL="457200" indent="-457200" algn="l">
              <a:buFontTx/>
              <a:buChar char="-"/>
            </a:pPr>
            <a:endParaRPr lang="nl-NL" sz="2800" dirty="0"/>
          </a:p>
          <a:p>
            <a:pPr marL="457200" indent="-457200" algn="l">
              <a:buFontTx/>
              <a:buChar char="-"/>
            </a:pPr>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416931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99730" y="1244009"/>
            <a:ext cx="11423132" cy="5305647"/>
          </a:xfrm>
        </p:spPr>
        <p:txBody>
          <a:bodyPr>
            <a:normAutofit/>
          </a:bodyPr>
          <a:lstStyle/>
          <a:p>
            <a:r>
              <a:rPr lang="nl-NL" sz="4800" dirty="0"/>
              <a:t>Evaluatie </a:t>
            </a:r>
            <a:r>
              <a:rPr lang="nl-NL" sz="3200" dirty="0"/>
              <a:t>groepsconclusie </a:t>
            </a:r>
            <a:r>
              <a:rPr lang="nl-NL" sz="2000" dirty="0"/>
              <a:t>(max. 15 minuten)</a:t>
            </a:r>
          </a:p>
          <a:p>
            <a:pPr algn="l"/>
            <a:r>
              <a:rPr lang="nl-NL" dirty="0"/>
              <a:t>We vormen 3 groepen van 4 personen. Leden zijn al bepaald!</a:t>
            </a:r>
          </a:p>
          <a:p>
            <a:pPr algn="l"/>
            <a:r>
              <a:rPr lang="nl-NL" dirty="0"/>
              <a:t>In je groep bespreek je alleen de verschillen die je in het schema ziet.</a:t>
            </a:r>
          </a:p>
          <a:p>
            <a:pPr algn="l"/>
            <a:r>
              <a:rPr lang="nl-NL" dirty="0"/>
              <a:t>Maak één nieuw schema met volgens jou groep, de juiste antwoorden</a:t>
            </a:r>
          </a:p>
          <a:p>
            <a:pPr algn="l"/>
            <a:r>
              <a:rPr lang="nl-NL" dirty="0"/>
              <a:t>Bepaal bij elk verschil:</a:t>
            </a:r>
          </a:p>
          <a:p>
            <a:pPr marL="342900" indent="-342900" algn="l">
              <a:buFontTx/>
              <a:buChar char="-"/>
            </a:pPr>
            <a:r>
              <a:rPr lang="nl-NL" dirty="0"/>
              <a:t>Waarom zit er een verschil? </a:t>
            </a:r>
          </a:p>
          <a:p>
            <a:pPr marL="342900" indent="-342900" algn="l">
              <a:buFontTx/>
              <a:buChar char="-"/>
            </a:pPr>
            <a:r>
              <a:rPr lang="nl-NL" dirty="0"/>
              <a:t>Welk antwoord is goed? </a:t>
            </a:r>
          </a:p>
          <a:p>
            <a:pPr marL="342900" indent="-342900" algn="l">
              <a:buFontTx/>
              <a:buChar char="-"/>
            </a:pPr>
            <a:r>
              <a:rPr lang="nl-NL" dirty="0"/>
              <a:t>Dit doen we gestructureerd en inhoudelijk! </a:t>
            </a:r>
          </a:p>
          <a:p>
            <a:pPr marL="342900" indent="-342900" algn="l">
              <a:buFontTx/>
              <a:buChar char="-"/>
            </a:pPr>
            <a:r>
              <a:rPr lang="nl-NL" dirty="0"/>
              <a:t>Naar elkaar luisteren en kritisch reageren.</a:t>
            </a:r>
          </a:p>
          <a:p>
            <a:pPr marL="342900" indent="-342900" algn="l">
              <a:buFontTx/>
              <a:buChar char="-"/>
            </a:pPr>
            <a:r>
              <a:rPr lang="nl-NL" dirty="0"/>
              <a:t>Ieder krijgt een rol!</a:t>
            </a:r>
          </a:p>
          <a:p>
            <a:pPr marL="342900" indent="-342900" algn="l">
              <a:buFontTx/>
              <a:buChar char="-"/>
            </a:pPr>
            <a:endParaRPr lang="nl-NL" dirty="0"/>
          </a:p>
          <a:p>
            <a:pPr algn="l"/>
            <a:endParaRPr lang="nl-NL" dirty="0"/>
          </a:p>
          <a:p>
            <a:pPr algn="l"/>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3423883"/>
            <a:ext cx="4760062" cy="3125774"/>
          </a:xfrm>
          <a:prstGeom prst="rect">
            <a:avLst/>
          </a:prstGeom>
        </p:spPr>
      </p:pic>
    </p:spTree>
    <p:extLst>
      <p:ext uri="{BB962C8B-B14F-4D97-AF65-F5344CB8AC3E}">
        <p14:creationId xmlns:p14="http://schemas.microsoft.com/office/powerpoint/2010/main" val="2292469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74158" y="1507424"/>
            <a:ext cx="11238614" cy="5010334"/>
          </a:xfrm>
        </p:spPr>
        <p:txBody>
          <a:bodyPr>
            <a:normAutofit/>
          </a:bodyPr>
          <a:lstStyle/>
          <a:p>
            <a:r>
              <a:rPr lang="nl-NL" sz="4800" dirty="0"/>
              <a:t>Transfer</a:t>
            </a:r>
          </a:p>
          <a:p>
            <a:pPr algn="l"/>
            <a:endParaRPr lang="nl-NL" sz="2800" dirty="0"/>
          </a:p>
          <a:p>
            <a:pPr algn="l"/>
            <a:r>
              <a:rPr lang="nl-NL" sz="2800" dirty="0"/>
              <a:t>Met de gegevens uit deze les gaan we een begin maken met </a:t>
            </a:r>
          </a:p>
          <a:p>
            <a:pPr algn="l"/>
            <a:r>
              <a:rPr lang="nl-NL" sz="2800" dirty="0"/>
              <a:t>het thema: </a:t>
            </a:r>
            <a:r>
              <a:rPr lang="nl-NL" sz="2800" u="sng" dirty="0"/>
              <a:t>dagelijks gebruik, bedrijfsklaar maken, dagelijks </a:t>
            </a:r>
          </a:p>
          <a:p>
            <a:pPr algn="l"/>
            <a:r>
              <a:rPr lang="nl-NL" sz="2800" u="sng" dirty="0"/>
              <a:t>onderhoud en periodiek onderhoud. </a:t>
            </a:r>
          </a:p>
          <a:p>
            <a:pPr algn="l"/>
            <a:r>
              <a:rPr lang="nl-NL" sz="2800" dirty="0"/>
              <a:t>Hier gaan we maandag 26 september mee verder! We ronden </a:t>
            </a:r>
          </a:p>
          <a:p>
            <a:pPr algn="l"/>
            <a:r>
              <a:rPr lang="nl-NL" sz="2800" dirty="0"/>
              <a:t>dan ook deze lessenreeks af met een leuke evaluatieoefening. </a:t>
            </a:r>
          </a:p>
          <a:p>
            <a:pPr algn="l"/>
            <a:r>
              <a:rPr lang="nl-NL" sz="2800" dirty="0"/>
              <a:t>Hiermee krijg je goed inzicht in je kennis over het onderwerp.</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2522" y="2402958"/>
            <a:ext cx="2000250" cy="4114800"/>
          </a:xfrm>
          <a:prstGeom prst="rect">
            <a:avLst/>
          </a:prstGeom>
        </p:spPr>
      </p:pic>
    </p:spTree>
    <p:extLst>
      <p:ext uri="{BB962C8B-B14F-4D97-AF65-F5344CB8AC3E}">
        <p14:creationId xmlns:p14="http://schemas.microsoft.com/office/powerpoint/2010/main" val="244159516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359</Words>
  <Application>Microsoft Office PowerPoint</Application>
  <PresentationFormat>Breedbeeld</PresentationFormat>
  <Paragraphs>47</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Goossens</dc:creator>
  <cp:lastModifiedBy>Rob Goossens</cp:lastModifiedBy>
  <cp:revision>45</cp:revision>
  <dcterms:created xsi:type="dcterms:W3CDTF">2016-05-07T15:08:17Z</dcterms:created>
  <dcterms:modified xsi:type="dcterms:W3CDTF">2016-09-15T20:28:03Z</dcterms:modified>
</cp:coreProperties>
</file>